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2F5"/>
          </a:solidFill>
        </a:fill>
      </a:tcStyle>
    </a:wholeTbl>
    <a:band2H>
      <a:tcTxStyle b="def" i="def"/>
      <a:tcStyle>
        <a:tcBdr/>
        <a:fill>
          <a:solidFill>
            <a:srgbClr val="E7F1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8" name="Shape 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"/>
          <p:cNvSpPr/>
          <p:nvPr/>
        </p:nvSpPr>
        <p:spPr>
          <a:xfrm>
            <a:off x="0" y="4751387"/>
            <a:ext cx="9144001" cy="2112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</a:path>
            </a:pathLst>
          </a:custGeom>
          <a:solidFill>
            <a:srgbClr val="264457">
              <a:alpha val="45097"/>
            </a:srgbClr>
          </a:solidFill>
          <a:ln w="12700">
            <a:miter lim="400000"/>
          </a:ln>
          <a:effectLst>
            <a:outerShdw sx="100000" sy="100000" kx="0" ky="0" algn="b" rotWithShape="0" blurRad="50800" dist="44450" dir="16200000">
              <a:srgbClr val="000000">
                <a:alpha val="34999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2" name="Shape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57" h="21600" fill="norm" stroke="1" extrusionOk="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</a:path>
            </a:pathLst>
          </a:custGeom>
          <a:solidFill>
            <a:srgbClr val="335B74">
              <a:alpha val="39999"/>
            </a:srgbClr>
          </a:solidFill>
          <a:ln w="12700">
            <a:miter lim="400000"/>
          </a:ln>
          <a:effectLst>
            <a:outerShdw sx="100000" sy="100000" kx="0" ky="0" algn="b" rotWithShape="0" blurRad="50800" dist="50800" dir="10799999">
              <a:srgbClr val="000000">
                <a:alpha val="44999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"/>
          <p:cNvSpPr/>
          <p:nvPr/>
        </p:nvSpPr>
        <p:spPr>
          <a:xfrm>
            <a:off x="0" y="4751387"/>
            <a:ext cx="9144001" cy="2112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</a:path>
            </a:pathLst>
          </a:custGeom>
          <a:solidFill>
            <a:srgbClr val="264457">
              <a:alpha val="45097"/>
            </a:srgbClr>
          </a:solidFill>
          <a:ln w="12700">
            <a:miter lim="400000"/>
          </a:ln>
          <a:effectLst>
            <a:outerShdw sx="100000" sy="100000" kx="0" ky="0" algn="b" rotWithShape="0" blurRad="50800" dist="44450" dir="16200000">
              <a:srgbClr val="000000">
                <a:alpha val="34999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1" name="Shape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57" h="21600" fill="norm" stroke="1" extrusionOk="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</a:path>
            </a:pathLst>
          </a:custGeom>
          <a:solidFill>
            <a:srgbClr val="335B74">
              <a:alpha val="39999"/>
            </a:srgbClr>
          </a:solidFill>
          <a:ln w="12700">
            <a:miter lim="400000"/>
          </a:ln>
          <a:effectLst>
            <a:outerShdw sx="100000" sy="100000" kx="0" ky="0" algn="b" rotWithShape="0" blurRad="50800" dist="50800" dir="10799999">
              <a:srgbClr val="000000">
                <a:alpha val="44999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"/>
          <p:cNvSpPr/>
          <p:nvPr/>
        </p:nvSpPr>
        <p:spPr>
          <a:xfrm>
            <a:off x="0" y="4751387"/>
            <a:ext cx="9144001" cy="2112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</a:path>
            </a:pathLst>
          </a:custGeom>
          <a:solidFill>
            <a:srgbClr val="264457">
              <a:alpha val="45097"/>
            </a:srgbClr>
          </a:solidFill>
          <a:ln w="12700">
            <a:miter lim="400000"/>
          </a:ln>
          <a:effectLst>
            <a:outerShdw sx="100000" sy="100000" kx="0" ky="0" algn="b" rotWithShape="0" blurRad="50800" dist="44450" dir="16200000">
              <a:srgbClr val="000000">
                <a:alpha val="34999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39" name="Shape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57" h="21600" fill="norm" stroke="1" extrusionOk="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</a:path>
            </a:pathLst>
          </a:custGeom>
          <a:solidFill>
            <a:srgbClr val="335B74">
              <a:alpha val="39999"/>
            </a:srgbClr>
          </a:solidFill>
          <a:ln w="12700">
            <a:miter lim="400000"/>
          </a:ln>
          <a:effectLst>
            <a:outerShdw sx="100000" sy="100000" kx="0" ky="0" algn="b" rotWithShape="0" blurRad="50800" dist="50800" dir="10799999">
              <a:srgbClr val="000000">
                <a:alpha val="44999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xfrm>
            <a:off x="8777138" y="6649492"/>
            <a:ext cx="141437" cy="13707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457200" y="274636"/>
            <a:ext cx="74676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773963" y="6649492"/>
            <a:ext cx="141437" cy="13707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1000">
                <a:solidFill>
                  <a:srgbClr val="DFE3E5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19100" marR="0" indent="-382586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0000"/>
        <a:buFontTx/>
        <a:buChar char="-"/>
        <a:tabLst/>
        <a:defRPr b="0" baseline="0" cap="none" i="0" spc="0" strike="noStrike" sz="30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64320" marR="0" indent="-315057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90000"/>
        <a:buFontTx/>
        <a:buChar char="●"/>
        <a:tabLst/>
        <a:defRPr b="0" baseline="0" cap="none" i="0" spc="0" strike="noStrike" sz="30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068783" marR="0" indent="-319483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5000"/>
        <a:buFontTx/>
        <a:buChar char="○"/>
        <a:tabLst/>
        <a:defRPr b="0" baseline="0" cap="none" i="0" spc="0" strike="noStrike" sz="30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397792" marR="0" indent="-354806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90000"/>
        <a:buFontTx/>
        <a:buChar char="●"/>
        <a:tabLst/>
        <a:defRPr b="0" baseline="0" cap="none" i="0" spc="0" strike="noStrike" sz="30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1610782" marR="0" indent="-30426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b="0" baseline="0" cap="none" i="0" spc="0" strike="noStrike" sz="30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1763713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Tx/>
        <a:buFontTx/>
        <a:buNone/>
        <a:tabLst/>
        <a:defRPr b="0" baseline="0" cap="none" i="0" spc="0" strike="noStrike" sz="30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2220913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Tx/>
        <a:buFontTx/>
        <a:buNone/>
        <a:tabLst/>
        <a:defRPr b="0" baseline="0" cap="none" i="0" spc="0" strike="noStrike" sz="30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2678113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Tx/>
        <a:buFontTx/>
        <a:buNone/>
        <a:tabLst/>
        <a:defRPr b="0" baseline="0" cap="none" i="0" spc="0" strike="noStrike" sz="30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3135313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Tx/>
        <a:buFontTx/>
        <a:buNone/>
        <a:tabLst/>
        <a:defRPr b="0" baseline="0" cap="none" i="0" spc="0" strike="noStrike" sz="30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7037" y="2895600"/>
            <a:ext cx="6516689" cy="2657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CrisisTrackLogoWebsiteLogo-white.png" descr="CrisisTrackLogoWebsiteLogo-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80125" y="5792787"/>
            <a:ext cx="2730500" cy="7127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4412" y="1662111"/>
            <a:ext cx="6438902" cy="4837114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Name the Damage Category"/>
          <p:cNvSpPr txBox="1"/>
          <p:nvPr>
            <p:ph type="title" idx="4294967295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</p:spPr>
        <p:txBody>
          <a:bodyPr/>
          <a:lstStyle/>
          <a:p>
            <a:pPr/>
            <a:r>
              <a:t>Name the Damage Category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Name the Damage Category"/>
          <p:cNvSpPr txBox="1"/>
          <p:nvPr>
            <p:ph type="title" idx="4294967295"/>
          </p:nvPr>
        </p:nvSpPr>
        <p:spPr>
          <a:xfrm>
            <a:off x="457200" y="260348"/>
            <a:ext cx="7467600" cy="1143004"/>
          </a:xfrm>
          <a:prstGeom prst="rect">
            <a:avLst/>
          </a:prstGeom>
        </p:spPr>
        <p:txBody>
          <a:bodyPr/>
          <a:lstStyle/>
          <a:p>
            <a:pPr/>
            <a:r>
              <a:t>Name the Damage Category</a:t>
            </a:r>
          </a:p>
        </p:txBody>
      </p:sp>
      <p:pic>
        <p:nvPicPr>
          <p:cNvPr id="10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9662" y="1763711"/>
            <a:ext cx="5929313" cy="44529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Name the Damage Category"/>
          <p:cNvSpPr txBox="1"/>
          <p:nvPr>
            <p:ph type="title" idx="4294967295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</p:spPr>
        <p:txBody>
          <a:bodyPr/>
          <a:lstStyle/>
          <a:p>
            <a:pPr/>
            <a:r>
              <a:t>Name the Damage Category</a:t>
            </a:r>
          </a:p>
        </p:txBody>
      </p:sp>
      <p:pic>
        <p:nvPicPr>
          <p:cNvPr id="10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4587" y="1593850"/>
            <a:ext cx="6096002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ame the Damage Category"/>
          <p:cNvSpPr txBox="1"/>
          <p:nvPr>
            <p:ph type="title" idx="4294967295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</p:spPr>
        <p:txBody>
          <a:bodyPr/>
          <a:lstStyle/>
          <a:p>
            <a:pPr/>
            <a:r>
              <a:t>Name the Damage Category</a:t>
            </a:r>
          </a:p>
        </p:txBody>
      </p:sp>
      <p:pic>
        <p:nvPicPr>
          <p:cNvPr id="11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7425" y="1700211"/>
            <a:ext cx="6704014" cy="5027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How This Works Together"/>
          <p:cNvSpPr txBox="1"/>
          <p:nvPr>
            <p:ph type="body" idx="4294967295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>
            <a:lvl1pPr marL="0" indent="36512">
              <a:buSzTx/>
              <a:buNone/>
            </a:lvl1pPr>
          </a:lstStyle>
          <a:p>
            <a:pPr/>
            <a:r>
              <a:t>How This Works Together</a:t>
            </a:r>
          </a:p>
        </p:txBody>
      </p:sp>
      <p:sp>
        <p:nvSpPr>
          <p:cNvPr id="114" name="Crisis Track Components"/>
          <p:cNvSpPr txBox="1"/>
          <p:nvPr>
            <p:ph type="title" idx="4294967295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</p:spPr>
        <p:txBody>
          <a:bodyPr/>
          <a:lstStyle/>
          <a:p>
            <a:pPr/>
            <a:r>
              <a:t>Crisis Track Components</a:t>
            </a:r>
          </a:p>
        </p:txBody>
      </p:sp>
      <p:pic>
        <p:nvPicPr>
          <p:cNvPr id="11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3425" y="2593975"/>
            <a:ext cx="881063" cy="1176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1687" y="5091112"/>
            <a:ext cx="882652" cy="1176339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Commercial Structure"/>
          <p:cNvSpPr txBox="1"/>
          <p:nvPr/>
        </p:nvSpPr>
        <p:spPr>
          <a:xfrm>
            <a:off x="5930582" y="4852988"/>
            <a:ext cx="2111867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i="1" sz="1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Commercial Structure</a:t>
            </a:r>
          </a:p>
        </p:txBody>
      </p:sp>
      <p:sp>
        <p:nvSpPr>
          <p:cNvPr id="118" name="Residential Structure"/>
          <p:cNvSpPr txBox="1"/>
          <p:nvPr/>
        </p:nvSpPr>
        <p:spPr>
          <a:xfrm>
            <a:off x="5728970" y="2312987"/>
            <a:ext cx="2020115" cy="33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i="1" sz="1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Residential Structure</a:t>
            </a:r>
          </a:p>
        </p:txBody>
      </p:sp>
      <p:pic>
        <p:nvPicPr>
          <p:cNvPr id="11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4961" y="3286125"/>
            <a:ext cx="1925639" cy="1925639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Connection Line"/>
          <p:cNvSpPr/>
          <p:nvPr/>
        </p:nvSpPr>
        <p:spPr>
          <a:xfrm>
            <a:off x="4800600" y="3164839"/>
            <a:ext cx="1078231" cy="1083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0126" y="0"/>
                </a:lnTo>
                <a:lnTo>
                  <a:pt x="10126" y="21600"/>
                </a:lnTo>
                <a:lnTo>
                  <a:pt x="0" y="21600"/>
                </a:lnTo>
              </a:path>
            </a:pathLst>
          </a:custGeom>
          <a:ln w="12700">
            <a:solidFill>
              <a:schemeClr val="accent1"/>
            </a:solidFill>
            <a:headEnd type="triangle"/>
            <a:tailEnd type="triangle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21" name="Connection Line"/>
          <p:cNvSpPr/>
          <p:nvPr/>
        </p:nvSpPr>
        <p:spPr>
          <a:xfrm>
            <a:off x="4800600" y="4248150"/>
            <a:ext cx="1146811" cy="1413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10166" y="21600"/>
                </a:lnTo>
                <a:lnTo>
                  <a:pt x="10166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accent1"/>
            </a:solidFill>
            <a:headEnd type="triangle"/>
            <a:tailEnd type="triangle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12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9462" y="3722687"/>
            <a:ext cx="1244601" cy="124460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Connection Line"/>
          <p:cNvSpPr/>
          <p:nvPr/>
        </p:nvSpPr>
        <p:spPr>
          <a:xfrm>
            <a:off x="2023110" y="4248150"/>
            <a:ext cx="850901" cy="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0800" y="21600"/>
                </a:lnTo>
                <a:lnTo>
                  <a:pt x="10800" y="0"/>
                </a:lnTo>
                <a:lnTo>
                  <a:pt x="21600" y="0"/>
                </a:lnTo>
              </a:path>
            </a:pathLst>
          </a:custGeom>
          <a:ln w="12700">
            <a:solidFill>
              <a:schemeClr val="accent1"/>
            </a:solidFill>
            <a:headEnd type="triangle"/>
            <a:tailEnd type="triangle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24" name="EOC Planning, Tracking…"/>
          <p:cNvSpPr txBox="1"/>
          <p:nvPr/>
        </p:nvSpPr>
        <p:spPr>
          <a:xfrm>
            <a:off x="758506" y="2720975"/>
            <a:ext cx="2286778" cy="62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i="1" sz="1800">
                <a:solidFill>
                  <a:srgbClr val="FFFF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EOC Planning, Tracking </a:t>
            </a:r>
          </a:p>
          <a:p>
            <a:pPr>
              <a:defRPr i="1" sz="1800">
                <a:solidFill>
                  <a:srgbClr val="FFFF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And Reporting</a:t>
            </a:r>
          </a:p>
        </p:txBody>
      </p:sp>
      <p:sp>
        <p:nvSpPr>
          <p:cNvPr id="125" name="Console App"/>
          <p:cNvSpPr txBox="1"/>
          <p:nvPr/>
        </p:nvSpPr>
        <p:spPr>
          <a:xfrm>
            <a:off x="825181" y="4967288"/>
            <a:ext cx="1267008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Console App</a:t>
            </a:r>
          </a:p>
        </p:txBody>
      </p:sp>
      <p:sp>
        <p:nvSpPr>
          <p:cNvPr id="126" name="iOS, Android, or Windows 10"/>
          <p:cNvSpPr txBox="1"/>
          <p:nvPr/>
        </p:nvSpPr>
        <p:spPr>
          <a:xfrm>
            <a:off x="6103620" y="4191001"/>
            <a:ext cx="2180613" cy="280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iOS, Android, or Windows 10</a:t>
            </a:r>
          </a:p>
        </p:txBody>
      </p:sp>
      <p:sp>
        <p:nvSpPr>
          <p:cNvPr id="127" name="Field Data…"/>
          <p:cNvSpPr txBox="1"/>
          <p:nvPr/>
        </p:nvSpPr>
        <p:spPr>
          <a:xfrm>
            <a:off x="6017895" y="1450975"/>
            <a:ext cx="1093325" cy="62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i="1" sz="1800">
                <a:solidFill>
                  <a:srgbClr val="FFFF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Field Data </a:t>
            </a:r>
          </a:p>
          <a:p>
            <a:pPr>
              <a:defRPr i="1" sz="1800">
                <a:solidFill>
                  <a:srgbClr val="FFFF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Collection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ask – a collection of Entry Forms…"/>
          <p:cNvSpPr txBox="1"/>
          <p:nvPr>
            <p:ph type="body" sz="half" idx="4294967295"/>
          </p:nvPr>
        </p:nvSpPr>
        <p:spPr>
          <a:xfrm>
            <a:off x="457200" y="1600200"/>
            <a:ext cx="8229600" cy="2698750"/>
          </a:xfrm>
          <a:prstGeom prst="rect">
            <a:avLst/>
          </a:prstGeom>
        </p:spPr>
        <p:txBody>
          <a:bodyPr/>
          <a:lstStyle/>
          <a:p>
            <a:pPr marL="0" indent="34925">
              <a:buSzTx/>
              <a:buNone/>
            </a:pPr>
            <a:r>
              <a:t>Task – a collection of Entry Forms</a:t>
            </a:r>
          </a:p>
          <a:p>
            <a:pPr marL="0" indent="34925">
              <a:buSzTx/>
              <a:buNone/>
            </a:pPr>
            <a:r>
              <a:t>  - Organized by geographic area or type of activity</a:t>
            </a:r>
          </a:p>
        </p:txBody>
      </p:sp>
      <p:sp>
        <p:nvSpPr>
          <p:cNvPr id="130" name="Tasks"/>
          <p:cNvSpPr txBox="1"/>
          <p:nvPr>
            <p:ph type="title" idx="4294967295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Tasks</a:t>
            </a:r>
          </a:p>
        </p:txBody>
      </p:sp>
      <p:pic>
        <p:nvPicPr>
          <p:cNvPr id="131" name="Screen Shot 2021-09-15 at 2.23.41 PM.png" descr="Screen Shot 2021-09-15 at 2.23.4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91887" y="2665016"/>
            <a:ext cx="4162608" cy="4179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Demonstration"/>
          <p:cNvSpPr txBox="1"/>
          <p:nvPr>
            <p:ph type="title" idx="4294967295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</p:spPr>
        <p:txBody>
          <a:bodyPr/>
          <a:lstStyle/>
          <a:p>
            <a:pPr/>
            <a:r>
              <a:t>Demonstration</a:t>
            </a:r>
          </a:p>
        </p:txBody>
      </p:sp>
      <p:pic>
        <p:nvPicPr>
          <p:cNvPr id="13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5212" y="1700211"/>
            <a:ext cx="3111502" cy="3987803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Initial Damage Report…"/>
          <p:cNvSpPr txBox="1"/>
          <p:nvPr/>
        </p:nvSpPr>
        <p:spPr>
          <a:xfrm>
            <a:off x="393381" y="1833562"/>
            <a:ext cx="4480563" cy="1501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Initial Damage Report</a:t>
            </a:r>
          </a:p>
          <a:p>
            <a:pPr marL="285750" indent="-285750">
              <a:buSzPct val="100000"/>
              <a:buFont typeface="Arial"/>
              <a:buChar char="•"/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Building Damage Assessments</a:t>
            </a:r>
          </a:p>
          <a:p>
            <a:pPr marL="285750" indent="-285750">
              <a:buSzPct val="100000"/>
              <a:buFont typeface="Arial"/>
              <a:buChar char="•"/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Form —&gt; Photos —&gt; Save —&gt; Save/Upload</a:t>
            </a:r>
          </a:p>
          <a:p>
            <a:pPr marL="285750" indent="-285750">
              <a:buSzPct val="100000"/>
              <a:buFont typeface="Arial"/>
              <a:buChar char="•"/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Changing the Form Type</a:t>
            </a:r>
          </a:p>
          <a:p>
            <a:pPr marL="285750" indent="-285750">
              <a:buSzPct val="100000"/>
              <a:buFont typeface="Arial"/>
              <a:buChar char="•"/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Adding a new Form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Exercise"/>
          <p:cNvSpPr txBox="1"/>
          <p:nvPr>
            <p:ph type="title" idx="4294967295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</p:spPr>
        <p:txBody>
          <a:bodyPr/>
          <a:lstStyle/>
          <a:p>
            <a:pPr/>
            <a:r>
              <a:t>Exercise</a:t>
            </a:r>
          </a:p>
        </p:txBody>
      </p:sp>
      <p:pic>
        <p:nvPicPr>
          <p:cNvPr id="13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187" y="1554162"/>
            <a:ext cx="8128001" cy="4572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perations View…"/>
          <p:cNvSpPr txBox="1"/>
          <p:nvPr>
            <p:ph type="body" idx="4294967295"/>
          </p:nvPr>
        </p:nvSpPr>
        <p:spPr>
          <a:xfrm>
            <a:off x="457200" y="1693861"/>
            <a:ext cx="7312025" cy="4432303"/>
          </a:xfrm>
          <a:prstGeom prst="rect">
            <a:avLst/>
          </a:prstGeom>
        </p:spPr>
        <p:txBody>
          <a:bodyPr/>
          <a:lstStyle/>
          <a:p>
            <a:pPr>
              <a:buChar char="⦿"/>
            </a:pPr>
            <a:r>
              <a:t>Operations View</a:t>
            </a:r>
          </a:p>
          <a:p>
            <a:pPr>
              <a:buChar char="⦿"/>
            </a:pPr>
            <a:r>
              <a:t>PDA Documents</a:t>
            </a:r>
          </a:p>
          <a:p>
            <a:pPr>
              <a:buChar char="⦿"/>
            </a:pPr>
            <a:r>
              <a:t>VDEM View</a:t>
            </a:r>
          </a:p>
        </p:txBody>
      </p:sp>
      <p:sp>
        <p:nvSpPr>
          <p:cNvPr id="141" name="Reporting"/>
          <p:cNvSpPr txBox="1"/>
          <p:nvPr>
            <p:ph type="title" idx="4294967295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</p:spPr>
        <p:txBody>
          <a:bodyPr/>
          <a:lstStyle/>
          <a:p>
            <a:pPr/>
            <a:r>
              <a:t>Reporting</a:t>
            </a:r>
          </a:p>
        </p:txBody>
      </p:sp>
      <p:pic>
        <p:nvPicPr>
          <p:cNvPr id="14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6862" y="1703386"/>
            <a:ext cx="4740277" cy="4024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Download Standard Map…"/>
          <p:cNvSpPr txBox="1"/>
          <p:nvPr>
            <p:ph type="body" idx="4294967295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>
              <a:buChar char="⦿"/>
            </a:pPr>
            <a:r>
              <a:t>Download Standard Map</a:t>
            </a:r>
          </a:p>
          <a:p>
            <a:pPr>
              <a:buChar char="⦿"/>
            </a:pPr>
            <a:r>
              <a:t>Download Structures</a:t>
            </a:r>
          </a:p>
          <a:p>
            <a:pPr>
              <a:buChar char="⦿"/>
            </a:pPr>
            <a:r>
              <a:t>Start Button Functionality</a:t>
            </a:r>
          </a:p>
        </p:txBody>
      </p:sp>
      <p:sp>
        <p:nvSpPr>
          <p:cNvPr id="145" name="Setup Disconnected Use"/>
          <p:cNvSpPr txBox="1"/>
          <p:nvPr>
            <p:ph type="title" idx="4294967295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</p:spPr>
        <p:txBody>
          <a:bodyPr/>
          <a:lstStyle/>
          <a:p>
            <a:pPr/>
            <a:r>
              <a:t>Setup Disconnected Use</a:t>
            </a:r>
          </a:p>
        </p:txBody>
      </p:sp>
      <p:pic>
        <p:nvPicPr>
          <p:cNvPr id="14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18150" y="1700211"/>
            <a:ext cx="3111500" cy="3987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earn FEMA Damage Categories…"/>
          <p:cNvSpPr txBox="1"/>
          <p:nvPr>
            <p:ph type="body" idx="4294967295"/>
          </p:nvPr>
        </p:nvSpPr>
        <p:spPr>
          <a:xfrm>
            <a:off x="457199" y="1600200"/>
            <a:ext cx="8234365" cy="4525963"/>
          </a:xfrm>
          <a:prstGeom prst="rect">
            <a:avLst/>
          </a:prstGeom>
        </p:spPr>
        <p:txBody>
          <a:bodyPr/>
          <a:lstStyle/>
          <a:p>
            <a:pPr>
              <a:buChar char="⦿"/>
            </a:pPr>
            <a:r>
              <a:t>Learn FEMA Damage Categories</a:t>
            </a:r>
          </a:p>
          <a:p>
            <a:pPr>
              <a:buChar char="⦿"/>
            </a:pPr>
            <a:r>
              <a:t>Conduct an Initial Damage Report</a:t>
            </a:r>
          </a:p>
          <a:p>
            <a:pPr>
              <a:buChar char="⦿"/>
            </a:pPr>
            <a:r>
              <a:t>Conduct a Building Assessment </a:t>
            </a:r>
          </a:p>
          <a:p>
            <a:pPr>
              <a:buChar char="⦿"/>
            </a:pPr>
            <a:r>
              <a:t>View Assessments as part of a Damage Assessment Operation</a:t>
            </a:r>
          </a:p>
          <a:p>
            <a:pPr>
              <a:buChar char="⦿"/>
            </a:pPr>
            <a:r>
              <a:t>Learn to Setup Device for Disconnected Use</a:t>
            </a:r>
          </a:p>
        </p:txBody>
      </p:sp>
      <p:sp>
        <p:nvSpPr>
          <p:cNvPr id="64" name="Training Objectives"/>
          <p:cNvSpPr txBox="1"/>
          <p:nvPr>
            <p:ph type="title" idx="4294967295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Training Objectives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upport@crisistrack.com…"/>
          <p:cNvSpPr txBox="1"/>
          <p:nvPr>
            <p:ph type="body" idx="4294967295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 marL="0" indent="36512" algn="ctr">
              <a:buSzTx/>
              <a:buNone/>
            </a:pPr>
          </a:p>
          <a:p>
            <a:pPr marL="0" indent="36512" algn="ctr">
              <a:buSzTx/>
              <a:buNone/>
            </a:pPr>
            <a:r>
              <a:t>support@crisistrack.com</a:t>
            </a:r>
          </a:p>
          <a:p>
            <a:pPr marL="0" indent="36512" algn="ctr">
              <a:buSzTx/>
              <a:buNone/>
            </a:pPr>
          </a:p>
          <a:p>
            <a:pPr marL="0" indent="36512" algn="ctr">
              <a:buSzTx/>
              <a:buNone/>
            </a:pPr>
          </a:p>
          <a:p>
            <a:pPr marL="0" indent="36512" algn="ctr">
              <a:buSzTx/>
              <a:buNone/>
            </a:pPr>
            <a:r>
              <a:t>John Maylie</a:t>
            </a:r>
          </a:p>
          <a:p>
            <a:pPr marL="0" indent="36512" algn="ctr">
              <a:buSzTx/>
              <a:buNone/>
            </a:pPr>
            <a:r>
              <a:t>571-338-9925</a:t>
            </a:r>
          </a:p>
          <a:p>
            <a:pPr marL="0" indent="36512" algn="ctr">
              <a:buSzTx/>
              <a:buNone/>
            </a:pPr>
            <a:r>
              <a:t>johnmaylie@crisistrack.com</a:t>
            </a:r>
          </a:p>
        </p:txBody>
      </p:sp>
      <p:sp>
        <p:nvSpPr>
          <p:cNvPr id="149" name="Questions?"/>
          <p:cNvSpPr txBox="1"/>
          <p:nvPr>
            <p:ph type="title" idx="4294967295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</p:spPr>
        <p:txBody>
          <a:bodyPr/>
          <a:lstStyle/>
          <a:p>
            <a:pPr/>
            <a:r>
              <a:t>Questions?</a:t>
            </a:r>
          </a:p>
        </p:txBody>
      </p:sp>
      <p:pic>
        <p:nvPicPr>
          <p:cNvPr id="150" name="CrisisTrackLogoWebsiteLogo-white.png" descr="CrisisTrackLogoWebsiteLogo-whi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3425" y="5792787"/>
            <a:ext cx="2997200" cy="782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al:  to determine the Severity and Magnitude of a disaster to establish priorities for recovery and assess resource needs"/>
          <p:cNvSpPr txBox="1"/>
          <p:nvPr>
            <p:ph type="body" idx="4294967295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 lvl="1" marL="0" indent="36512">
              <a:spcBef>
                <a:spcPts val="0"/>
              </a:spcBef>
              <a:buSzTx/>
              <a:buNone/>
              <a:defRPr sz="2800">
                <a:solidFill>
                  <a:srgbClr val="FFFF00"/>
                </a:solidFill>
              </a:defRPr>
            </a:pPr>
            <a:r>
              <a:t>Goal:  </a:t>
            </a:r>
            <a:r>
              <a:rPr>
                <a:solidFill>
                  <a:srgbClr val="FFFFFF"/>
                </a:solidFill>
              </a:rPr>
              <a:t>to determine the Severity and Magnitude of a disaster to establish priorities for recovery and assess resource needs</a:t>
            </a:r>
          </a:p>
        </p:txBody>
      </p:sp>
      <p:sp>
        <p:nvSpPr>
          <p:cNvPr id="67" name="1. Why Do Damage Assessments Matter?"/>
          <p:cNvSpPr txBox="1"/>
          <p:nvPr>
            <p:ph type="title" idx="4294967295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</p:spPr>
        <p:txBody>
          <a:bodyPr/>
          <a:lstStyle>
            <a:lvl1pPr defTabSz="841247">
              <a:defRPr sz="3700"/>
            </a:lvl1pPr>
          </a:lstStyle>
          <a:p>
            <a:pPr/>
            <a:r>
              <a:t>1. Why Do Damage Assessments Matter?</a:t>
            </a:r>
          </a:p>
        </p:txBody>
      </p:sp>
      <p:sp>
        <p:nvSpPr>
          <p:cNvPr id="68" name="Individual Assistance (Private, Uninsured Residences)…"/>
          <p:cNvSpPr txBox="1"/>
          <p:nvPr/>
        </p:nvSpPr>
        <p:spPr>
          <a:xfrm>
            <a:off x="671511" y="3327400"/>
            <a:ext cx="7688265" cy="926811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800">
                <a:solidFill>
                  <a:srgbClr val="FFFF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Individual Assistance </a:t>
            </a:r>
            <a:r>
              <a:rPr>
                <a:solidFill>
                  <a:srgbClr val="FFFFFF"/>
                </a:solidFill>
              </a:rPr>
              <a:t>(Private, Uninsured Residences)</a:t>
            </a:r>
            <a:endParaRPr>
              <a:solidFill>
                <a:srgbClr val="FFFFFF"/>
              </a:solidFill>
            </a:endParaRPr>
          </a:p>
          <a:p>
            <a:pPr marL="285750" indent="-285750">
              <a:buSzPct val="100000"/>
              <a:buFont typeface="Arial"/>
              <a:buChar char="•"/>
              <a:defRPr sz="1800">
                <a:solidFill>
                  <a:srgbClr val="FFFF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Public Assistance </a:t>
            </a:r>
            <a:r>
              <a:rPr>
                <a:solidFill>
                  <a:srgbClr val="FFFFFF"/>
                </a:solidFill>
              </a:rPr>
              <a:t>(Public Infrastructure and Labor Costs)</a:t>
            </a:r>
            <a:endParaRPr>
              <a:solidFill>
                <a:srgbClr val="FFFFFF"/>
              </a:solidFill>
            </a:endParaRPr>
          </a:p>
          <a:p>
            <a:pPr marL="285750" indent="-285750">
              <a:buSzPct val="100000"/>
              <a:buFont typeface="Arial"/>
              <a:buChar char="•"/>
              <a:defRPr sz="1800">
                <a:solidFill>
                  <a:srgbClr val="FFFF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Small Business Administration </a:t>
            </a:r>
            <a:r>
              <a:rPr>
                <a:solidFill>
                  <a:srgbClr val="FFFFFF"/>
                </a:solidFill>
              </a:rPr>
              <a:t>(Commercial)</a:t>
            </a:r>
          </a:p>
        </p:txBody>
      </p:sp>
      <p:sp>
        <p:nvSpPr>
          <p:cNvPr id="69" name="SBA Threshold:  25 structures above Major…"/>
          <p:cNvSpPr txBox="1"/>
          <p:nvPr/>
        </p:nvSpPr>
        <p:spPr>
          <a:xfrm>
            <a:off x="1669731" y="5030788"/>
            <a:ext cx="6692351" cy="917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SBA Threshold:  </a:t>
            </a:r>
            <a:r>
              <a:rPr b="1">
                <a:solidFill>
                  <a:srgbClr val="FFFF00"/>
                </a:solidFill>
              </a:rPr>
              <a:t>25 structures above Major </a:t>
            </a:r>
            <a:endParaRPr b="1">
              <a:solidFill>
                <a:srgbClr val="FFFF00"/>
              </a:solidFill>
            </a:endParaRPr>
          </a:p>
          <a:p>
            <a:pPr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PA Countywide Impact Threshold</a:t>
            </a:r>
            <a:r>
              <a:rPr b="1">
                <a:solidFill>
                  <a:srgbClr val="FFFF00"/>
                </a:solidFill>
              </a:rPr>
              <a:t>:  County per capita threshold ($3.89)</a:t>
            </a:r>
            <a:endParaRPr b="1">
              <a:solidFill>
                <a:srgbClr val="FFFF00"/>
              </a:solidFill>
            </a:endParaRPr>
          </a:p>
          <a:p>
            <a:pPr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IA Threshold:  </a:t>
            </a:r>
            <a:r>
              <a:rPr b="1">
                <a:solidFill>
                  <a:srgbClr val="FFFF00"/>
                </a:solidFill>
              </a:rPr>
              <a:t>N/A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eclaration Frequency"/>
          <p:cNvSpPr txBox="1"/>
          <p:nvPr>
            <p:ph type="title" idx="4294967295"/>
          </p:nvPr>
        </p:nvSpPr>
        <p:spPr>
          <a:xfrm>
            <a:off x="522287" y="287337"/>
            <a:ext cx="7467601" cy="1143001"/>
          </a:xfrm>
          <a:prstGeom prst="rect">
            <a:avLst/>
          </a:prstGeom>
        </p:spPr>
        <p:txBody>
          <a:bodyPr/>
          <a:lstStyle/>
          <a:p>
            <a:pPr/>
            <a:r>
              <a:t>Declaration Frequency</a:t>
            </a:r>
          </a:p>
        </p:txBody>
      </p:sp>
      <p:sp>
        <p:nvSpPr>
          <p:cNvPr id="72" name="Number of Declarations:  6 in 20 Years"/>
          <p:cNvSpPr txBox="1"/>
          <p:nvPr/>
        </p:nvSpPr>
        <p:spPr>
          <a:xfrm>
            <a:off x="2403156" y="6203951"/>
            <a:ext cx="3660164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Number of Declarations:  </a:t>
            </a:r>
            <a:r>
              <a:rPr b="1">
                <a:solidFill>
                  <a:srgbClr val="FFFF00"/>
                </a:solidFill>
              </a:rPr>
              <a:t>6 in 20 Years</a:t>
            </a:r>
          </a:p>
        </p:txBody>
      </p:sp>
      <p:pic>
        <p:nvPicPr>
          <p:cNvPr id="73" name="Viriginia Declaration Analysis.png" descr="Viriginia Declaration Analysi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650" y="1319212"/>
            <a:ext cx="7373939" cy="46942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6" name="Group"/>
          <p:cNvGrpSpPr/>
          <p:nvPr/>
        </p:nvGrpSpPr>
        <p:grpSpPr>
          <a:xfrm>
            <a:off x="6915149" y="1382712"/>
            <a:ext cx="1814516" cy="3732214"/>
            <a:chOff x="0" y="0"/>
            <a:chExt cx="1814514" cy="3732212"/>
          </a:xfrm>
        </p:grpSpPr>
        <p:sp>
          <p:nvSpPr>
            <p:cNvPr id="74" name="Rectangle"/>
            <p:cNvSpPr/>
            <p:nvPr/>
          </p:nvSpPr>
          <p:spPr>
            <a:xfrm>
              <a:off x="-1" y="0"/>
              <a:ext cx="1814516" cy="3732214"/>
            </a:xfrm>
            <a:prstGeom prst="rect">
              <a:avLst/>
            </a:prstGeom>
            <a:solidFill>
              <a:srgbClr val="0E5772"/>
            </a:solidFill>
            <a:ln w="635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50800" dist="38099" dir="8580010">
                <a:srgbClr val="808080">
                  <a:alpha val="42999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5" name="Prince Edward…"/>
            <p:cNvSpPr txBox="1"/>
            <p:nvPr/>
          </p:nvSpPr>
          <p:spPr>
            <a:xfrm>
              <a:off x="48893" y="531162"/>
              <a:ext cx="1716727" cy="2669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1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Prince Edward</a:t>
              </a:r>
            </a:p>
            <a:p>
              <a:pPr algn="ctr">
                <a:defRPr b="1" sz="1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FEMA Declarations</a:t>
              </a:r>
            </a:p>
            <a:p>
              <a:pPr algn="ctr">
                <a:defRPr sz="1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1/13/1996</a:t>
              </a:r>
            </a:p>
            <a:p>
              <a:pPr algn="ctr">
                <a:defRPr sz="1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9/6/1996</a:t>
              </a:r>
            </a:p>
            <a:p>
              <a:pPr algn="ctr">
                <a:defRPr sz="1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2/28/2000</a:t>
              </a:r>
            </a:p>
            <a:p>
              <a:pPr algn="ctr">
                <a:defRPr sz="1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5/5/2002</a:t>
              </a:r>
            </a:p>
            <a:p>
              <a:pPr algn="ctr">
                <a:defRPr sz="1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9/18/2003</a:t>
              </a:r>
            </a:p>
            <a:p>
              <a:pPr algn="ctr">
                <a:defRPr sz="1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7/27/2012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EMA Classifications"/>
          <p:cNvSpPr txBox="1"/>
          <p:nvPr>
            <p:ph type="title" idx="4294967295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</p:spPr>
        <p:txBody>
          <a:bodyPr/>
          <a:lstStyle/>
          <a:p>
            <a:pPr/>
            <a:r>
              <a:t>FEMA Classifications</a:t>
            </a:r>
          </a:p>
        </p:txBody>
      </p:sp>
      <p:sp>
        <p:nvSpPr>
          <p:cNvPr id="79" name="When in doubt, select higher category"/>
          <p:cNvSpPr txBox="1"/>
          <p:nvPr/>
        </p:nvSpPr>
        <p:spPr>
          <a:xfrm>
            <a:off x="1874518" y="6029326"/>
            <a:ext cx="3617971" cy="625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i="1" sz="1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>
              <a:defRPr i="1" sz="1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When in doubt, select higher category</a:t>
            </a:r>
          </a:p>
        </p:txBody>
      </p:sp>
      <p:pic>
        <p:nvPicPr>
          <p:cNvPr id="80" name="Screen Shot 2021-09-15 at 2.35.21 PM.png" descr="Screen Shot 2021-09-15 at 2.35.21 PM.png"/>
          <p:cNvPicPr>
            <a:picLocks noChangeAspect="1"/>
          </p:cNvPicPr>
          <p:nvPr/>
        </p:nvPicPr>
        <p:blipFill>
          <a:blip r:embed="rId2">
            <a:extLst/>
          </a:blip>
          <a:srcRect l="5313" t="6218" r="5314" b="0"/>
          <a:stretch>
            <a:fillRect/>
          </a:stretch>
        </p:blipFill>
        <p:spPr>
          <a:xfrm>
            <a:off x="1099542" y="1195324"/>
            <a:ext cx="6944924" cy="51342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EMA Classifications"/>
          <p:cNvSpPr txBox="1"/>
          <p:nvPr>
            <p:ph type="title" idx="4294967295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</p:spPr>
        <p:txBody>
          <a:bodyPr/>
          <a:lstStyle/>
          <a:p>
            <a:pPr/>
            <a:r>
              <a:t>FEMA Classifications</a:t>
            </a:r>
          </a:p>
        </p:txBody>
      </p:sp>
      <p:sp>
        <p:nvSpPr>
          <p:cNvPr id="83" name="When in doubt, select higher category"/>
          <p:cNvSpPr txBox="1"/>
          <p:nvPr/>
        </p:nvSpPr>
        <p:spPr>
          <a:xfrm>
            <a:off x="1279137" y="5336194"/>
            <a:ext cx="3617971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i="1" sz="1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When in doubt, select higher category</a:t>
            </a:r>
          </a:p>
        </p:txBody>
      </p:sp>
      <p:grpSp>
        <p:nvGrpSpPr>
          <p:cNvPr id="86" name="Group"/>
          <p:cNvGrpSpPr/>
          <p:nvPr/>
        </p:nvGrpSpPr>
        <p:grpSpPr>
          <a:xfrm>
            <a:off x="525429" y="1643060"/>
            <a:ext cx="8093143" cy="3327737"/>
            <a:chOff x="0" y="0"/>
            <a:chExt cx="8093142" cy="3327735"/>
          </a:xfrm>
        </p:grpSpPr>
        <p:pic>
          <p:nvPicPr>
            <p:cNvPr id="84" name="Screen Shot 2021-09-15 at 2.36.14 PM.png" descr="Screen Shot 2021-09-15 at 2.36.14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485393"/>
              <a:ext cx="8093143" cy="2842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" name="Screen Shot 2021-09-15 at 2.35.21 PM copy.png" descr="Screen Shot 2021-09-15 at 2.35.21 PM copy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8093143" cy="4875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EMA Classifications"/>
          <p:cNvSpPr txBox="1"/>
          <p:nvPr>
            <p:ph type="title" idx="4294967295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</p:spPr>
        <p:txBody>
          <a:bodyPr/>
          <a:lstStyle/>
          <a:p>
            <a:pPr/>
            <a:r>
              <a:t>FEMA Classifications</a:t>
            </a:r>
          </a:p>
        </p:txBody>
      </p:sp>
      <p:sp>
        <p:nvSpPr>
          <p:cNvPr id="89" name="When in doubt, select higher category"/>
          <p:cNvSpPr txBox="1"/>
          <p:nvPr/>
        </p:nvSpPr>
        <p:spPr>
          <a:xfrm>
            <a:off x="1874518" y="6029326"/>
            <a:ext cx="3617971" cy="625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i="1" sz="1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>
              <a:defRPr i="1" sz="1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When in doubt, select higher category</a:t>
            </a:r>
          </a:p>
        </p:txBody>
      </p:sp>
      <p:pic>
        <p:nvPicPr>
          <p:cNvPr id="90" name="Screen Shot 2021-09-15 at 2.46.30 PM.png" descr="Screen Shot 2021-09-15 at 2.46.30 PM.png"/>
          <p:cNvPicPr>
            <a:picLocks noChangeAspect="1"/>
          </p:cNvPicPr>
          <p:nvPr/>
        </p:nvPicPr>
        <p:blipFill>
          <a:blip r:embed="rId2">
            <a:extLst/>
          </a:blip>
          <a:srcRect l="3519" t="1722" r="4852" b="0"/>
          <a:stretch>
            <a:fillRect/>
          </a:stretch>
        </p:blipFill>
        <p:spPr>
          <a:xfrm>
            <a:off x="829216" y="1042373"/>
            <a:ext cx="7339941" cy="5281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EMA Classifications"/>
          <p:cNvSpPr txBox="1"/>
          <p:nvPr>
            <p:ph type="title" idx="4294967295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</p:spPr>
        <p:txBody>
          <a:bodyPr/>
          <a:lstStyle/>
          <a:p>
            <a:pPr/>
            <a:r>
              <a:t>FEMA Classifications</a:t>
            </a:r>
          </a:p>
        </p:txBody>
      </p:sp>
      <p:sp>
        <p:nvSpPr>
          <p:cNvPr id="93" name="When in doubt, select higher category"/>
          <p:cNvSpPr txBox="1"/>
          <p:nvPr/>
        </p:nvSpPr>
        <p:spPr>
          <a:xfrm>
            <a:off x="1874518" y="6029326"/>
            <a:ext cx="3617971" cy="625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i="1" sz="1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>
              <a:defRPr i="1" sz="1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When in doubt, select higher category</a:t>
            </a:r>
          </a:p>
        </p:txBody>
      </p:sp>
      <p:grpSp>
        <p:nvGrpSpPr>
          <p:cNvPr id="96" name="Group"/>
          <p:cNvGrpSpPr/>
          <p:nvPr/>
        </p:nvGrpSpPr>
        <p:grpSpPr>
          <a:xfrm>
            <a:off x="568567" y="1134241"/>
            <a:ext cx="8006868" cy="5199036"/>
            <a:chOff x="0" y="0"/>
            <a:chExt cx="8006867" cy="5199034"/>
          </a:xfrm>
        </p:grpSpPr>
        <p:pic>
          <p:nvPicPr>
            <p:cNvPr id="94" name="Screen Shot 2021-09-15 at 2.46.30 PM copy.png" descr="Screen Shot 2021-09-15 at 2.46.30 PM copy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06868" cy="551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5" name="Screen Shot 2021-09-15 at 2.47.05 PM.png" descr="Screen Shot 2021-09-15 at 2.47.05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51809"/>
              <a:ext cx="8006868" cy="46472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11" y="1797050"/>
            <a:ext cx="8242302" cy="4638675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Name the Damage Category"/>
          <p:cNvSpPr txBox="1"/>
          <p:nvPr>
            <p:ph type="title" idx="4294967295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</p:spPr>
        <p:txBody>
          <a:bodyPr/>
          <a:lstStyle/>
          <a:p>
            <a:pPr/>
            <a:r>
              <a:t>Name the Damage Category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Return on investment of the recruiting process presentation">
  <a:themeElements>
    <a:clrScheme name="Return on investment of the recruiting process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Return on investment of the recruiting process presentatio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turn on investment of the recruiting process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turn on investment of the recruiting process presentation">
  <a:themeElements>
    <a:clrScheme name="Return on investment of the recruiting process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Return on investment of the recruiting process presentatio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turn on investment of the recruiting process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